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21"/>
  </p:notesMasterIdLst>
  <p:handoutMasterIdLst>
    <p:handoutMasterId r:id="rId22"/>
  </p:handoutMasterIdLst>
  <p:sldIdLst>
    <p:sldId id="576" r:id="rId5"/>
    <p:sldId id="594" r:id="rId6"/>
    <p:sldId id="549" r:id="rId7"/>
    <p:sldId id="579" r:id="rId8"/>
    <p:sldId id="588" r:id="rId9"/>
    <p:sldId id="589" r:id="rId10"/>
    <p:sldId id="595" r:id="rId11"/>
    <p:sldId id="596" r:id="rId12"/>
    <p:sldId id="580" r:id="rId13"/>
    <p:sldId id="581" r:id="rId14"/>
    <p:sldId id="582" r:id="rId15"/>
    <p:sldId id="590" r:id="rId16"/>
    <p:sldId id="591" r:id="rId17"/>
    <p:sldId id="592" r:id="rId18"/>
    <p:sldId id="593" r:id="rId19"/>
    <p:sldId id="597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576"/>
            <p14:sldId id="594"/>
            <p14:sldId id="54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79"/>
            <p14:sldId id="588"/>
            <p14:sldId id="589"/>
            <p14:sldId id="595"/>
            <p14:sldId id="596"/>
            <p14:sldId id="580"/>
            <p14:sldId id="581"/>
            <p14:sldId id="582"/>
            <p14:sldId id="590"/>
            <p14:sldId id="591"/>
            <p14:sldId id="592"/>
            <p14:sldId id="593"/>
            <p14:sldId id="597"/>
          </p14:sldIdLst>
        </p14:section>
        <p14:section name="Content &amp; Image" id="{41083D9C-0E78-4712-A4D2-672A810DDB9A}">
          <p14:sldIdLst/>
        </p14:section>
        <p14:section name="Graphs and charts" id="{EA9C0D2A-1C38-41A1-B096-1BCE05E56F9D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A3D"/>
    <a:srgbClr val="4701A7"/>
    <a:srgbClr val="6D64CC"/>
    <a:srgbClr val="0F999C"/>
    <a:srgbClr val="00C37B"/>
    <a:srgbClr val="CB2980"/>
    <a:srgbClr val="0075B3"/>
    <a:srgbClr val="FF304C"/>
    <a:srgbClr val="EDEDED"/>
    <a:srgbClr val="007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6215" autoAdjust="0"/>
  </p:normalViewPr>
  <p:slideViewPr>
    <p:cSldViewPr>
      <p:cViewPr varScale="1">
        <p:scale>
          <a:sx n="74" d="100"/>
          <a:sy n="74" d="100"/>
        </p:scale>
        <p:origin x="48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24-07-2018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24/07/2018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94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Notched Right Arrow 5"/>
          <p:cNvSpPr/>
          <p:nvPr userDrawn="1"/>
        </p:nvSpPr>
        <p:spPr>
          <a:xfrm>
            <a:off x="407988" y="990600"/>
            <a:ext cx="11582400" cy="2845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09600" y="381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solidFill>
                  <a:schemeClr val="accent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b="1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7988" y="2057400"/>
            <a:ext cx="8399412" cy="411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90599"/>
            <a:ext cx="8686800" cy="445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4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0672" y="213360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813" r:id="rId21"/>
    <p:sldLayoutId id="214748378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8" r:id="rId2"/>
    <p:sldLayoutId id="2147483743" r:id="rId3"/>
    <p:sldLayoutId id="2147483812" r:id="rId4"/>
    <p:sldLayoutId id="2147483744" r:id="rId5"/>
    <p:sldLayoutId id="2147483745" r:id="rId6"/>
    <p:sldLayoutId id="2147483746" r:id="rId7"/>
    <p:sldLayoutId id="214748374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304800"/>
            <a:ext cx="7135812" cy="284208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9600" b="1" dirty="0" smtClean="0">
                <a:solidFill>
                  <a:srgbClr val="EDEDED"/>
                </a:solidFill>
                <a:latin typeface="Calibri" panose="020F0502020204030204" pitchFamily="34" charset="0"/>
              </a:rPr>
              <a:t>Storage </a:t>
            </a:r>
          </a:p>
          <a:p>
            <a:pPr>
              <a:lnSpc>
                <a:spcPct val="100000"/>
              </a:lnSpc>
            </a:pPr>
            <a:r>
              <a:rPr lang="en-US" sz="9600" b="1" dirty="0" smtClean="0">
                <a:solidFill>
                  <a:srgbClr val="EDEDED"/>
                </a:solidFill>
                <a:latin typeface="Calibri" panose="020F0502020204030204" pitchFamily="34" charset="0"/>
              </a:rPr>
              <a:t>Raid levels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88012" y="4648200"/>
            <a:ext cx="6503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    </a:t>
            </a:r>
            <a:r>
              <a:rPr lang="en-US" sz="2800" dirty="0" smtClean="0"/>
              <a:t>Presented by </a:t>
            </a:r>
          </a:p>
          <a:p>
            <a:r>
              <a:rPr lang="en-US" sz="2800" dirty="0" smtClean="0"/>
              <a:t>Naredla Gangavamshi -152851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33600"/>
            <a:ext cx="6629400" cy="3962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67605"/>
            <a:ext cx="46872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Code sent was 10011100101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Code receives as 10010100101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59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533400" y="3733800"/>
            <a:ext cx="3670826" cy="2993216"/>
          </a:xfrm>
        </p:spPr>
        <p:txBody>
          <a:bodyPr/>
          <a:lstStyle/>
          <a:p>
            <a:pPr algn="just"/>
            <a:r>
              <a:rPr lang="en-US" sz="2400" dirty="0" smtClean="0"/>
              <a:t>RAID 3 uses Parity  on Separate Disk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libri" pitchFamily="34" charset="0"/>
              </a:rPr>
              <a:t>RAID 3</a:t>
            </a:r>
            <a:endParaRPr lang="en-US" sz="3600" b="1" dirty="0">
              <a:latin typeface="Calibri" pitchFamily="34" charset="0"/>
            </a:endParaRPr>
          </a:p>
        </p:txBody>
      </p:sp>
      <p:pic>
        <p:nvPicPr>
          <p:cNvPr id="38914" name="Picture 2" descr="https://cdn.ttgtmedia.com/rms/onlineImages/storage_raid_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838200"/>
            <a:ext cx="6737949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3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657600"/>
            <a:ext cx="3670826" cy="2993216"/>
          </a:xfrm>
        </p:spPr>
        <p:txBody>
          <a:bodyPr/>
          <a:lstStyle/>
          <a:p>
            <a:pPr algn="just"/>
            <a:r>
              <a:rPr lang="en-US" sz="2400" dirty="0" smtClean="0"/>
              <a:t>RAID 4 uses separate parity and block level Striping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libri" pitchFamily="34" charset="0"/>
              </a:rPr>
              <a:t>RAID 4</a:t>
            </a:r>
            <a:endParaRPr lang="en-US" sz="3600" b="1" dirty="0">
              <a:latin typeface="Calibri" pitchFamily="34" charset="0"/>
            </a:endParaRPr>
          </a:p>
        </p:txBody>
      </p:sp>
      <p:pic>
        <p:nvPicPr>
          <p:cNvPr id="104450" name="Picture 2" descr="https://cdn.ttgtmedia.com/rms/onlineImages/storage_raid_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762000"/>
            <a:ext cx="656336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7338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5 uses disk striping with parity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9906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RAID 5</a:t>
            </a:r>
            <a:endParaRPr lang="en-US" sz="3200" b="1" dirty="0"/>
          </a:p>
        </p:txBody>
      </p:sp>
      <p:pic>
        <p:nvPicPr>
          <p:cNvPr id="105474" name="Picture 2" descr="https://cdn.ttgtmedia.com/rms/onlineImages/storage_raid_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914400"/>
            <a:ext cx="6896669" cy="5500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381000" y="36576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6 increases reliability by utilizing two parity stripes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8382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itchFamily="34" charset="0"/>
              </a:rPr>
              <a:t>RAID 6</a:t>
            </a:r>
            <a:endParaRPr lang="en-US" sz="3200" b="1" dirty="0">
              <a:latin typeface="Calibri" pitchFamily="34" charset="0"/>
            </a:endParaRPr>
          </a:p>
        </p:txBody>
      </p:sp>
      <p:pic>
        <p:nvPicPr>
          <p:cNvPr id="106498" name="Picture 2" descr="https://cdn.ttgtmedia.com/rms/onlineImages/storage_raid_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685800"/>
            <a:ext cx="6858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381000" y="35814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10 uses a combination of disk mirroring and disk Striping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1430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itchFamily="34" charset="0"/>
              </a:rPr>
              <a:t>RAID 10</a:t>
            </a:r>
            <a:endParaRPr lang="en-US" sz="3200" b="1" dirty="0">
              <a:latin typeface="Calibri" pitchFamily="34" charset="0"/>
            </a:endParaRPr>
          </a:p>
        </p:txBody>
      </p:sp>
      <p:pic>
        <p:nvPicPr>
          <p:cNvPr id="107522" name="Picture 2" descr="https://cdn.ttgtmedia.com/rms/editorial/storage_raid_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762000"/>
            <a:ext cx="689449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096000" y="2895600"/>
            <a:ext cx="4883669" cy="412363"/>
          </a:xfrm>
        </p:spPr>
        <p:txBody>
          <a:bodyPr/>
          <a:lstStyle/>
          <a:p>
            <a:r>
              <a:rPr lang="en-US" sz="6000" b="1" dirty="0" smtClean="0"/>
              <a:t>THANK YOU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962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81011" y="990600"/>
            <a:ext cx="6781316" cy="5011014"/>
          </a:xfrm>
        </p:spPr>
        <p:txBody>
          <a:bodyPr/>
          <a:lstStyle/>
          <a:p>
            <a:r>
              <a:rPr lang="en-US" sz="2400" b="1" dirty="0" smtClean="0"/>
              <a:t>what is RAID ?</a:t>
            </a:r>
          </a:p>
          <a:p>
            <a:r>
              <a:rPr lang="en-US" sz="2400" b="1" dirty="0" smtClean="0"/>
              <a:t>Different types of  RAID levels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</a:t>
            </a:r>
            <a:r>
              <a:rPr lang="en-US" sz="2400" b="1" dirty="0" smtClean="0"/>
              <a:t>2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- Hamming code</a:t>
            </a:r>
            <a:endParaRPr lang="en-US" sz="24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/>
              <a:t>RAID 10</a:t>
            </a:r>
          </a:p>
          <a:p>
            <a:r>
              <a:rPr lang="en-US" sz="2400" b="1" dirty="0" smtClean="0"/>
              <a:t>CONCLUSION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06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400" y="1676400"/>
            <a:ext cx="5410200" cy="4343400"/>
          </a:xfrm>
        </p:spPr>
        <p:txBody>
          <a:bodyPr>
            <a:normAutofit/>
          </a:bodyPr>
          <a:lstStyle/>
          <a:p>
            <a:r>
              <a:rPr lang="pt-PT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Calibri" pitchFamily="34" charset="0"/>
                <a:cs typeface="Times New Roman" pitchFamily="18" charset="0"/>
              </a:rPr>
              <a:t>RAID 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RAID used to stand for </a:t>
            </a:r>
            <a:r>
              <a:rPr lang="en-US" sz="2800" i="1" dirty="0" smtClean="0">
                <a:solidFill>
                  <a:schemeClr val="tx1"/>
                </a:solidFill>
                <a:latin typeface="Calibri" pitchFamily="34" charset="0"/>
              </a:rPr>
              <a:t>redundant array of inexpensive/independent disks</a:t>
            </a: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RAID is a way of grouping individual physical drives together to form one bigger drive called a </a:t>
            </a:r>
            <a:r>
              <a:rPr lang="en-US" sz="2800" i="1" dirty="0" smtClean="0">
                <a:solidFill>
                  <a:schemeClr val="tx1"/>
                </a:solidFill>
                <a:latin typeface="Calibri" pitchFamily="34" charset="0"/>
              </a:rPr>
              <a:t>RAID set</a:t>
            </a:r>
            <a:r>
              <a:rPr lang="en-US" sz="2800" dirty="0" smtClean="0">
                <a:latin typeface="Calibri" pitchFamily="34" charset="0"/>
              </a:rPr>
              <a:t>.</a:t>
            </a:r>
          </a:p>
          <a:p>
            <a:pPr algn="just"/>
            <a:endParaRPr lang="en-US" sz="2800" dirty="0" smtClean="0">
              <a:latin typeface="Calibri" pitchFamily="34" charset="0"/>
            </a:endParaRPr>
          </a:p>
          <a:p>
            <a:pPr algn="just"/>
            <a:endParaRPr lang="en-US" sz="2800" dirty="0" smtClean="0">
              <a:latin typeface="Calibri" pitchFamily="34" charset="0"/>
            </a:endParaRP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78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z="2800" dirty="0" smtClean="0"/>
              <a:t>RAID 0 is called disk striping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+mj-lt"/>
              </a:rPr>
              <a:t>RAID 0</a:t>
            </a:r>
            <a:endParaRPr lang="en-US" sz="4000" b="1" dirty="0">
              <a:latin typeface="+mj-lt"/>
            </a:endParaRPr>
          </a:p>
        </p:txBody>
      </p:sp>
      <p:pic>
        <p:nvPicPr>
          <p:cNvPr id="41986" name="Picture 2" descr="https://cdn.ttgtmedia.com/rms/onlineImages/storage_raid_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381000"/>
            <a:ext cx="6324600" cy="617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13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152400" y="3733800"/>
            <a:ext cx="4419600" cy="2993216"/>
          </a:xfrm>
        </p:spPr>
        <p:txBody>
          <a:bodyPr/>
          <a:lstStyle/>
          <a:p>
            <a:r>
              <a:rPr lang="en-US" sz="2400" dirty="0" smtClean="0"/>
              <a:t>RAID 1 is also called disk mirroring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62000"/>
            <a:ext cx="2663676" cy="15840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j-lt"/>
              </a:rPr>
              <a:t>RAID 1</a:t>
            </a:r>
            <a:endParaRPr lang="en-US" sz="4000" b="1" dirty="0">
              <a:latin typeface="+mj-lt"/>
            </a:endParaRPr>
          </a:p>
        </p:txBody>
      </p:sp>
      <p:pic>
        <p:nvPicPr>
          <p:cNvPr id="102402" name="Picture 2" descr="https://cdn.ttgtmedia.com/rms/onlineImages/storage_raid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533400"/>
            <a:ext cx="5943600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7338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2  stripes data at the bit level using hamming code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j-lt"/>
              </a:rPr>
              <a:t>RAID 2</a:t>
            </a:r>
            <a:endParaRPr lang="en-US" sz="3200" b="1" dirty="0">
              <a:latin typeface="+mj-lt"/>
            </a:endParaRPr>
          </a:p>
        </p:txBody>
      </p:sp>
      <p:pic>
        <p:nvPicPr>
          <p:cNvPr id="103426" name="Picture 2" descr="https://cdn.ttgtmedia.com/rms/onlineImages/storage_raid_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762000"/>
            <a:ext cx="67818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378171" y="3352800"/>
            <a:ext cx="3670826" cy="2993216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Hamming code is a set of error-correction codes that can be used to detect and correct the </a:t>
            </a:r>
            <a:r>
              <a:rPr lang="en-US" sz="2400" dirty="0" smtClean="0"/>
              <a:t>errors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It is developed </a:t>
            </a:r>
            <a:r>
              <a:rPr lang="en-US" sz="2400" dirty="0"/>
              <a:t>by R.W. Hamming for error correction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Hamming Code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5562600" y="612050"/>
            <a:ext cx="3236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Redundant bits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9400" y="134250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 2^r &gt; m + r + 1 </a:t>
            </a:r>
          </a:p>
          <a:p>
            <a:r>
              <a:rPr lang="en-US" sz="2000" dirty="0" smtClean="0"/>
              <a:t>            </a:t>
            </a:r>
            <a:r>
              <a:rPr lang="en-US" sz="2000" dirty="0"/>
              <a:t>where, r = redundant bit, m = data bit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1200" y="2514600"/>
            <a:ext cx="2361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Parity bits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4122" y="3363526"/>
            <a:ext cx="2030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Even parity </a:t>
            </a:r>
            <a:r>
              <a:rPr lang="en-US" sz="2000" dirty="0" smtClean="0"/>
              <a:t>bit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703650" y="4027787"/>
            <a:ext cx="1910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Odd Parity bit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9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609600"/>
            <a:ext cx="3505200" cy="158402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Redundant bit calculation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30007"/>
            <a:ext cx="5934903" cy="1343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14600"/>
            <a:ext cx="6629400" cy="38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9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1249</TotalTime>
  <Words>190</Words>
  <Application>Microsoft Office PowerPoint</Application>
  <PresentationFormat>Widescreen</PresentationFormat>
  <Paragraphs>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Georgia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Slide Plan</vt:lpstr>
      <vt:lpstr>PowerPoint Presentation</vt:lpstr>
      <vt:lpstr>RAID 0</vt:lpstr>
      <vt:lpstr>RAID 1</vt:lpstr>
      <vt:lpstr>RAID 2</vt:lpstr>
      <vt:lpstr>Hamming Code</vt:lpstr>
      <vt:lpstr>Redundant bit calculation</vt:lpstr>
      <vt:lpstr>PowerPoint Presentation</vt:lpstr>
      <vt:lpstr>PowerPoint Presentation</vt:lpstr>
      <vt:lpstr>RAID 3</vt:lpstr>
      <vt:lpstr>RAID 4</vt:lpstr>
      <vt:lpstr>RAID 5</vt:lpstr>
      <vt:lpstr>RAID 6</vt:lpstr>
      <vt:lpstr>RAID 10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Gangavamshi, Naredla</cp:lastModifiedBy>
  <cp:revision>77</cp:revision>
  <dcterms:created xsi:type="dcterms:W3CDTF">2017-10-18T10:34:16Z</dcterms:created>
  <dcterms:modified xsi:type="dcterms:W3CDTF">2018-07-24T11:59:54Z</dcterms:modified>
</cp:coreProperties>
</file>